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64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 Brouwer" initials="PB" lastIdx="1" clrIdx="0">
    <p:extLst>
      <p:ext uri="{19B8F6BF-5375-455C-9EA6-DF929625EA0E}">
        <p15:presenceInfo xmlns:p15="http://schemas.microsoft.com/office/powerpoint/2012/main" userId="S-1-5-21-2229088035-513858721-767511716-88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FBBD1A"/>
    <a:srgbClr val="B07800"/>
    <a:srgbClr val="0092D0"/>
    <a:srgbClr val="77AD1C"/>
    <a:srgbClr val="5A0F56"/>
    <a:srgbClr val="DC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6" autoAdjust="0"/>
  </p:normalViewPr>
  <p:slideViewPr>
    <p:cSldViewPr>
      <p:cViewPr varScale="1">
        <p:scale>
          <a:sx n="83" d="100"/>
          <a:sy n="83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621273A4-ECD5-47B3-9F19-C28F86FCD7F9}" type="datetimeFigureOut">
              <a:rPr lang="nl-NL"/>
              <a:pPr>
                <a:defRPr/>
              </a:pPr>
              <a:t>14-4-2023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14C8122-31D2-4C24-A188-6A6EC35813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501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 smtClean="0"/>
              <a:t>Klik om de tekststijl van het model te bewerken</a:t>
            </a:r>
          </a:p>
          <a:p>
            <a:pPr lvl="1"/>
            <a:r>
              <a:rPr lang="en-US" altLang="nl-NL" noProof="0" smtClean="0"/>
              <a:t>Tweede niveau</a:t>
            </a:r>
          </a:p>
          <a:p>
            <a:pPr lvl="2"/>
            <a:r>
              <a:rPr lang="en-US" altLang="nl-NL" noProof="0" smtClean="0"/>
              <a:t>Derde niveau</a:t>
            </a:r>
          </a:p>
          <a:p>
            <a:pPr lvl="3"/>
            <a:r>
              <a:rPr lang="en-US" altLang="nl-NL" noProof="0" smtClean="0"/>
              <a:t>Vierde niveau</a:t>
            </a:r>
          </a:p>
          <a:p>
            <a:pPr lvl="4"/>
            <a:r>
              <a:rPr lang="en-US" alt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B468447-C256-4FF3-9399-5C5A305B7B6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228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5457A2-6240-4702-8FDB-357F1E7404CF}" type="slidenum">
              <a:rPr lang="en-US" altLang="nl-NL" sz="1200" smtClean="0"/>
              <a:pPr/>
              <a:t>2</a:t>
            </a:fld>
            <a:endParaRPr lang="en-US" altLang="nl-NL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6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5457A2-6240-4702-8FDB-357F1E7404CF}" type="slidenum">
              <a:rPr lang="en-US" altLang="nl-NL" sz="1200" smtClean="0"/>
              <a:pPr/>
              <a:t>3</a:t>
            </a:fld>
            <a:endParaRPr lang="en-US" altLang="nl-NL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2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5457A2-6240-4702-8FDB-357F1E7404CF}" type="slidenum">
              <a:rPr lang="en-US" altLang="nl-NL" sz="1200" smtClean="0"/>
              <a:pPr/>
              <a:t>4</a:t>
            </a:fld>
            <a:endParaRPr lang="en-US" altLang="nl-NL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1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5457A2-6240-4702-8FDB-357F1E7404CF}" type="slidenum">
              <a:rPr lang="en-US" altLang="nl-NL" sz="1200" smtClean="0"/>
              <a:pPr/>
              <a:t>5</a:t>
            </a:fld>
            <a:endParaRPr lang="en-US" altLang="nl-NL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5457A2-6240-4702-8FDB-357F1E7404CF}" type="slidenum">
              <a:rPr lang="en-US" altLang="nl-NL" sz="1200" smtClean="0"/>
              <a:pPr/>
              <a:t>6</a:t>
            </a:fld>
            <a:endParaRPr lang="en-US" altLang="nl-NL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68447-C256-4FF3-9399-5C5A305B7B67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736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3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8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09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6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9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7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859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489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WStNZX_5V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ebiedsteam@Opsterland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PST_P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OPST_P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8288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OPST_PP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OPST_PP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8288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OPST_PP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8800"/>
            <a:ext cx="18351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 descr="Opst pp opzet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00013"/>
            <a:ext cx="9174163" cy="68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957638"/>
            <a:ext cx="914082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7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600" dirty="0" smtClean="0">
                <a:solidFill>
                  <a:schemeClr val="bg1"/>
                </a:solidFill>
              </a:rPr>
              <a:t>Sociaal Domein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029200"/>
            <a:ext cx="914082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72000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nl-NL" sz="2800" dirty="0" smtClean="0">
                <a:solidFill>
                  <a:schemeClr val="bg1"/>
                </a:solidFill>
              </a:rPr>
              <a:t>19 </a:t>
            </a:r>
            <a:r>
              <a:rPr lang="en-US" altLang="nl-NL" sz="2800" dirty="0" err="1" smtClean="0">
                <a:solidFill>
                  <a:schemeClr val="bg1"/>
                </a:solidFill>
              </a:rPr>
              <a:t>april</a:t>
            </a:r>
            <a:r>
              <a:rPr lang="en-US" altLang="nl-NL" sz="2800" dirty="0" smtClean="0">
                <a:solidFill>
                  <a:schemeClr val="bg1"/>
                </a:solidFill>
              </a:rPr>
              <a:t> 2023 – ALV PB </a:t>
            </a:r>
            <a:r>
              <a:rPr lang="en-US" altLang="nl-NL" sz="2800" dirty="0" err="1" smtClean="0">
                <a:solidFill>
                  <a:schemeClr val="bg1"/>
                </a:solidFill>
              </a:rPr>
              <a:t>Beetsterzwaag</a:t>
            </a:r>
            <a:endParaRPr lang="nl-NL" altLang="nl-NL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5832648" cy="580926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Preventie</a:t>
            </a:r>
            <a:r>
              <a:rPr lang="en-US" sz="3200" b="1" dirty="0" smtClean="0">
                <a:solidFill>
                  <a:schemeClr val="bg1"/>
                </a:solidFill>
              </a:rPr>
              <a:t>… </a:t>
            </a:r>
            <a:r>
              <a:rPr lang="en-US" sz="3200" b="1" dirty="0" err="1" smtClean="0">
                <a:solidFill>
                  <a:schemeClr val="bg1"/>
                </a:solidFill>
              </a:rPr>
              <a:t>voorkomen</a:t>
            </a:r>
            <a:r>
              <a:rPr lang="en-US" sz="3200" b="1" dirty="0" smtClean="0">
                <a:solidFill>
                  <a:schemeClr val="bg1"/>
                </a:solidFill>
              </a:rPr>
              <a:t> is…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en-US" sz="2400" dirty="0"/>
              <a:t>1 euro </a:t>
            </a:r>
            <a:r>
              <a:rPr lang="en-US" sz="2400" dirty="0" err="1" smtClean="0"/>
              <a:t>levert</a:t>
            </a:r>
            <a:r>
              <a:rPr lang="en-US" sz="2400" dirty="0" smtClean="0"/>
              <a:t> </a:t>
            </a:r>
            <a:r>
              <a:rPr lang="en-US" sz="2400" dirty="0"/>
              <a:t>2 euro op</a:t>
            </a:r>
          </a:p>
          <a:p>
            <a:r>
              <a:rPr lang="en-US" sz="2400" dirty="0" err="1"/>
              <a:t>Samenwerken</a:t>
            </a:r>
            <a:r>
              <a:rPr lang="en-US" sz="2400" dirty="0"/>
              <a:t> met</a:t>
            </a:r>
            <a:r>
              <a:rPr lang="en-US" sz="2400" dirty="0" smtClean="0"/>
              <a:t>….</a:t>
            </a:r>
          </a:p>
          <a:p>
            <a:r>
              <a:rPr lang="en-US" sz="2400" dirty="0" err="1" smtClean="0"/>
              <a:t>Voorlichting</a:t>
            </a:r>
            <a:r>
              <a:rPr lang="en-US" sz="2400" dirty="0" smtClean="0"/>
              <a:t> </a:t>
            </a:r>
            <a:r>
              <a:rPr lang="en-US" sz="2400" dirty="0" err="1" smtClean="0"/>
              <a:t>geven</a:t>
            </a:r>
            <a:r>
              <a:rPr lang="en-US" sz="2400" dirty="0" smtClean="0"/>
              <a:t> (</a:t>
            </a:r>
            <a:r>
              <a:rPr lang="en-US" sz="2400" dirty="0" err="1" smtClean="0"/>
              <a:t>krant</a:t>
            </a:r>
            <a:r>
              <a:rPr lang="en-US" sz="2400" dirty="0" smtClean="0"/>
              <a:t>, socials, </a:t>
            </a:r>
            <a:r>
              <a:rPr lang="en-US" sz="2400" dirty="0" err="1" smtClean="0"/>
              <a:t>scholen</a:t>
            </a:r>
            <a:r>
              <a:rPr lang="en-US" sz="2400" dirty="0" smtClean="0"/>
              <a:t> etc.)</a:t>
            </a:r>
            <a:endParaRPr lang="en-US" sz="2400" dirty="0"/>
          </a:p>
          <a:p>
            <a:r>
              <a:rPr lang="en-US" sz="2400" dirty="0" err="1"/>
              <a:t>Bekend</a:t>
            </a:r>
            <a:r>
              <a:rPr lang="en-US" sz="2400" dirty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..</a:t>
            </a:r>
            <a:endParaRPr lang="en-US" sz="2400" dirty="0"/>
          </a:p>
          <a:p>
            <a:r>
              <a:rPr lang="en-US" sz="2400" dirty="0" err="1"/>
              <a:t>Betrouwbaar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endParaRPr lang="en-US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75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616624" cy="57606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Wat </a:t>
            </a:r>
            <a:r>
              <a:rPr lang="en-US" sz="3200" b="1" dirty="0" err="1" smtClean="0">
                <a:solidFill>
                  <a:schemeClr val="bg1"/>
                </a:solidFill>
              </a:rPr>
              <a:t>doen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geldzorgen</a:t>
            </a:r>
            <a:r>
              <a:rPr lang="en-US" sz="3200" b="1" dirty="0" smtClean="0">
                <a:solidFill>
                  <a:schemeClr val="bg1"/>
                </a:solidFill>
              </a:rPr>
              <a:t> met je..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564903"/>
            <a:ext cx="8229600" cy="3600401"/>
          </a:xfrm>
        </p:spPr>
        <p:txBody>
          <a:bodyPr/>
          <a:lstStyle/>
          <a:p>
            <a:r>
              <a:rPr lang="en-US" sz="2400" dirty="0"/>
              <a:t>Stress!</a:t>
            </a:r>
          </a:p>
          <a:p>
            <a:r>
              <a:rPr lang="en-US" sz="2400" dirty="0" smtClean="0"/>
              <a:t>Men </a:t>
            </a:r>
            <a:r>
              <a:rPr lang="en-US" sz="2400" dirty="0" err="1"/>
              <a:t>maakt</a:t>
            </a:r>
            <a:r>
              <a:rPr lang="en-US" sz="2400" dirty="0"/>
              <a:t> </a:t>
            </a:r>
            <a:r>
              <a:rPr lang="en-US" sz="2400" dirty="0" err="1" smtClean="0"/>
              <a:t>ondoordachte</a:t>
            </a:r>
            <a:r>
              <a:rPr lang="en-US" sz="2400" dirty="0" smtClean="0"/>
              <a:t> </a:t>
            </a:r>
            <a:r>
              <a:rPr lang="en-US" sz="2400" dirty="0" err="1"/>
              <a:t>keuzes</a:t>
            </a:r>
            <a:endParaRPr lang="en-US" sz="2400" dirty="0"/>
          </a:p>
          <a:p>
            <a:r>
              <a:rPr lang="en-US" sz="2400" dirty="0"/>
              <a:t>Het </a:t>
            </a:r>
            <a:r>
              <a:rPr lang="en-US" sz="2400" dirty="0" err="1" smtClean="0"/>
              <a:t>verlamt</a:t>
            </a:r>
            <a:endParaRPr lang="en-US" sz="2400" dirty="0"/>
          </a:p>
          <a:p>
            <a:r>
              <a:rPr lang="en-US" sz="2400" dirty="0"/>
              <a:t>Het </a:t>
            </a:r>
            <a:r>
              <a:rPr lang="en-US" sz="2400" dirty="0" err="1"/>
              <a:t>brengt</a:t>
            </a:r>
            <a:r>
              <a:rPr lang="en-US" sz="2400" dirty="0"/>
              <a:t> je in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sociaal</a:t>
            </a:r>
            <a:r>
              <a:rPr lang="en-US" sz="2400" dirty="0"/>
              <a:t> </a:t>
            </a:r>
            <a:r>
              <a:rPr lang="en-US" sz="2400" dirty="0" err="1"/>
              <a:t>isolement</a:t>
            </a:r>
            <a:endParaRPr lang="en-US" sz="2400" dirty="0"/>
          </a:p>
          <a:p>
            <a:r>
              <a:rPr lang="en-US" sz="2400" dirty="0" err="1"/>
              <a:t>Kinderen</a:t>
            </a:r>
            <a:r>
              <a:rPr lang="en-US" sz="2400" dirty="0"/>
              <a:t> </a:t>
            </a:r>
            <a:r>
              <a:rPr lang="en-US" sz="2400" dirty="0" err="1"/>
              <a:t>krijgen</a:t>
            </a:r>
            <a:r>
              <a:rPr lang="en-US" sz="2400" dirty="0"/>
              <a:t> minder </a:t>
            </a:r>
            <a:r>
              <a:rPr lang="en-US" sz="2400" dirty="0" err="1"/>
              <a:t>kansen</a:t>
            </a:r>
            <a:endParaRPr lang="en-US" sz="2400" dirty="0"/>
          </a:p>
          <a:p>
            <a:r>
              <a:rPr lang="en-US" sz="2400" dirty="0"/>
              <a:t>….. j</a:t>
            </a:r>
            <a:r>
              <a:rPr lang="en-US" sz="2400" dirty="0" smtClean="0"/>
              <a:t>e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ziek</a:t>
            </a:r>
            <a:r>
              <a:rPr lang="en-US" sz="2400" dirty="0" smtClean="0"/>
              <a:t>, </a:t>
            </a:r>
            <a:r>
              <a:rPr lang="en-US" sz="2400" dirty="0" err="1"/>
              <a:t>huiselijk</a:t>
            </a:r>
            <a:r>
              <a:rPr lang="en-US" sz="2400" dirty="0"/>
              <a:t> </a:t>
            </a:r>
            <a:r>
              <a:rPr lang="en-US" sz="2400" dirty="0" err="1" smtClean="0"/>
              <a:t>geweld</a:t>
            </a:r>
            <a:endParaRPr lang="en-US" sz="2400" dirty="0"/>
          </a:p>
          <a:p>
            <a:r>
              <a:rPr lang="en-US" sz="2400" dirty="0" smtClean="0"/>
              <a:t>En nog </a:t>
            </a:r>
            <a:r>
              <a:rPr lang="en-US" sz="2400" dirty="0" err="1" smtClean="0"/>
              <a:t>zoveel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…</a:t>
            </a:r>
            <a:endParaRPr lang="en-US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02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410944" cy="65293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Vroegsignalering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nl-BE" sz="2400" dirty="0" smtClean="0"/>
              <a:t>Meldingen</a:t>
            </a:r>
            <a:r>
              <a:rPr lang="en-US" sz="2400" dirty="0" smtClean="0"/>
              <a:t> van </a:t>
            </a:r>
            <a:r>
              <a:rPr lang="nl-NL" sz="2400" dirty="0" smtClean="0"/>
              <a:t>beginnende</a:t>
            </a:r>
            <a:r>
              <a:rPr lang="en-US" sz="2400" dirty="0" smtClean="0"/>
              <a:t> </a:t>
            </a:r>
            <a:r>
              <a:rPr lang="nl-NL" sz="2400" dirty="0" smtClean="0"/>
              <a:t>achterstanden</a:t>
            </a:r>
          </a:p>
          <a:p>
            <a:r>
              <a:rPr lang="en-US" sz="2400" dirty="0" err="1" smtClean="0"/>
              <a:t>Verhuurders</a:t>
            </a:r>
            <a:r>
              <a:rPr lang="en-US" sz="2400" dirty="0"/>
              <a:t>, </a:t>
            </a:r>
            <a:r>
              <a:rPr lang="en-US" sz="2400" dirty="0" err="1"/>
              <a:t>zorgverzekeraars</a:t>
            </a:r>
            <a:r>
              <a:rPr lang="en-US" sz="2400" dirty="0"/>
              <a:t>, </a:t>
            </a:r>
            <a:r>
              <a:rPr lang="en-US" sz="2400" dirty="0" err="1"/>
              <a:t>energiebedrijven</a:t>
            </a:r>
            <a:r>
              <a:rPr lang="en-US" sz="2400" dirty="0"/>
              <a:t> en </a:t>
            </a:r>
            <a:r>
              <a:rPr lang="en-US" sz="2400" dirty="0" err="1"/>
              <a:t>waterbedrijven</a:t>
            </a:r>
            <a:endParaRPr lang="en-US" sz="2400" dirty="0"/>
          </a:p>
          <a:p>
            <a:r>
              <a:rPr lang="en-US" sz="2400" dirty="0" err="1"/>
              <a:t>Ongeveer</a:t>
            </a:r>
            <a:r>
              <a:rPr lang="en-US" sz="2400" dirty="0"/>
              <a:t> 100-120 </a:t>
            </a:r>
            <a:r>
              <a:rPr lang="en-US" sz="2400" dirty="0" err="1"/>
              <a:t>meldingen</a:t>
            </a:r>
            <a:r>
              <a:rPr lang="en-US" sz="2400" dirty="0"/>
              <a:t> per </a:t>
            </a:r>
            <a:r>
              <a:rPr lang="en-US" sz="2400" dirty="0" err="1"/>
              <a:t>maand</a:t>
            </a:r>
            <a:endParaRPr lang="en-US" sz="2400" dirty="0"/>
          </a:p>
          <a:p>
            <a:r>
              <a:rPr lang="en-US" sz="2400" dirty="0"/>
              <a:t>15 </a:t>
            </a:r>
            <a:r>
              <a:rPr lang="en-US" sz="2400" dirty="0" err="1"/>
              <a:t>meldingen</a:t>
            </a:r>
            <a:r>
              <a:rPr lang="en-US" sz="2400" dirty="0"/>
              <a:t> met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achterstand</a:t>
            </a:r>
            <a:endParaRPr lang="en-US" sz="2400" dirty="0"/>
          </a:p>
          <a:p>
            <a:r>
              <a:rPr lang="en-US" sz="2400" dirty="0"/>
              <a:t>Brief, </a:t>
            </a:r>
            <a:r>
              <a:rPr lang="en-US" sz="2400" dirty="0" err="1"/>
              <a:t>huisbezoek</a:t>
            </a:r>
            <a:r>
              <a:rPr lang="en-US" sz="2400" dirty="0"/>
              <a:t>, </a:t>
            </a:r>
            <a:r>
              <a:rPr lang="en-US" sz="2400" dirty="0" err="1"/>
              <a:t>bellen</a:t>
            </a:r>
            <a:r>
              <a:rPr lang="en-US" sz="2400" dirty="0"/>
              <a:t> en </a:t>
            </a:r>
            <a:r>
              <a:rPr lang="en-US" sz="2400" dirty="0" err="1"/>
              <a:t>mailen</a:t>
            </a:r>
            <a:endParaRPr lang="en-US" sz="2400" dirty="0"/>
          </a:p>
          <a:p>
            <a:r>
              <a:rPr lang="en-US" sz="2400" dirty="0" err="1"/>
              <a:t>Crisismeldingen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afsluitingen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err="1" smtClean="0"/>
              <a:t>Doel</a:t>
            </a:r>
            <a:r>
              <a:rPr lang="en-US" sz="2400" dirty="0" smtClean="0"/>
              <a:t>: </a:t>
            </a:r>
            <a:r>
              <a:rPr lang="en-US" sz="2400" dirty="0" err="1" smtClean="0"/>
              <a:t>voorkomen</a:t>
            </a:r>
            <a:r>
              <a:rPr lang="en-US" sz="2400" dirty="0" smtClean="0"/>
              <a:t> </a:t>
            </a:r>
            <a:r>
              <a:rPr lang="en-US" sz="2400" dirty="0"/>
              <a:t>van </a:t>
            </a:r>
            <a:r>
              <a:rPr lang="en-US" sz="2400" dirty="0" err="1"/>
              <a:t>hoge</a:t>
            </a:r>
            <a:r>
              <a:rPr lang="en-US" sz="2400" dirty="0"/>
              <a:t> </a:t>
            </a:r>
            <a:r>
              <a:rPr lang="en-US" sz="2400" dirty="0" err="1"/>
              <a:t>schulden</a:t>
            </a:r>
            <a:r>
              <a:rPr lang="en-US" sz="2400" dirty="0"/>
              <a:t>!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33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554960" cy="724942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Als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toch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schulden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zijn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ontstaan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US" sz="2400" dirty="0" err="1"/>
              <a:t>Gemiddeld</a:t>
            </a:r>
            <a:r>
              <a:rPr lang="en-US" sz="2400" dirty="0"/>
              <a:t> </a:t>
            </a:r>
            <a:r>
              <a:rPr lang="en-US" sz="2400" dirty="0" err="1"/>
              <a:t>wacht</a:t>
            </a:r>
            <a:r>
              <a:rPr lang="en-US" sz="2400" dirty="0"/>
              <a:t> men 5 </a:t>
            </a:r>
            <a:r>
              <a:rPr lang="en-US" sz="2400" dirty="0" err="1"/>
              <a:t>jaar</a:t>
            </a:r>
            <a:endParaRPr lang="en-US" sz="2400" dirty="0"/>
          </a:p>
          <a:p>
            <a:r>
              <a:rPr lang="en-US" sz="2400" dirty="0" err="1"/>
              <a:t>Gemiddelde</a:t>
            </a:r>
            <a:r>
              <a:rPr lang="en-US" sz="2400" dirty="0"/>
              <a:t> </a:t>
            </a:r>
            <a:r>
              <a:rPr lang="en-US" sz="2400" dirty="0" err="1"/>
              <a:t>schuld</a:t>
            </a:r>
            <a:r>
              <a:rPr lang="en-US" sz="2400" dirty="0"/>
              <a:t> 42000 euro</a:t>
            </a:r>
          </a:p>
          <a:p>
            <a:r>
              <a:rPr lang="en-US" sz="2400" dirty="0" err="1"/>
              <a:t>Problematische</a:t>
            </a:r>
            <a:r>
              <a:rPr lang="en-US" sz="2400" dirty="0"/>
              <a:t> </a:t>
            </a:r>
            <a:r>
              <a:rPr lang="en-US" sz="2400" dirty="0" err="1" smtClean="0"/>
              <a:t>schuld</a:t>
            </a:r>
            <a:r>
              <a:rPr lang="en-US" sz="2400" dirty="0" smtClean="0"/>
              <a:t> </a:t>
            </a:r>
            <a:r>
              <a:rPr lang="en-US" sz="2400" dirty="0"/>
              <a:t>in de </a:t>
            </a:r>
            <a:r>
              <a:rPr lang="en-US" sz="2400" dirty="0" err="1" smtClean="0"/>
              <a:t>bijstand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2000 euro</a:t>
            </a:r>
          </a:p>
          <a:p>
            <a:r>
              <a:rPr lang="en-US" sz="2400" dirty="0"/>
              <a:t>MNSP/WSNP (</a:t>
            </a:r>
            <a:r>
              <a:rPr lang="en-US" sz="2400" dirty="0" err="1"/>
              <a:t>duur</a:t>
            </a:r>
            <a:r>
              <a:rPr lang="en-US" sz="2400" dirty="0"/>
              <a:t> 36 </a:t>
            </a:r>
            <a:r>
              <a:rPr lang="en-US" sz="2400" dirty="0" err="1"/>
              <a:t>maanden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Saneringskrediet</a:t>
            </a:r>
            <a:endParaRPr lang="en-US" sz="2400" dirty="0"/>
          </a:p>
          <a:p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lening</a:t>
            </a:r>
            <a:endParaRPr lang="en-US" sz="2400" dirty="0"/>
          </a:p>
          <a:p>
            <a:r>
              <a:rPr lang="en-US" sz="2400" dirty="0"/>
              <a:t>KBNL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52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554960" cy="652934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Een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echt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verhaal</a:t>
            </a:r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4" name="AWStNZX_5V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780928"/>
            <a:ext cx="388843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42992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Dank!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Bel/mail/app.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05883"/>
          </a:xfrm>
        </p:spPr>
        <p:txBody>
          <a:bodyPr/>
          <a:lstStyle/>
          <a:p>
            <a:r>
              <a:rPr lang="en-US" sz="2400" dirty="0"/>
              <a:t>Wilt u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informatie</a:t>
            </a:r>
            <a:r>
              <a:rPr lang="en-US" sz="2400" dirty="0"/>
              <a:t>?</a:t>
            </a:r>
          </a:p>
          <a:p>
            <a:r>
              <a:rPr lang="en-US" sz="2400" dirty="0"/>
              <a:t>Kent u </a:t>
            </a:r>
            <a:r>
              <a:rPr lang="en-US" sz="2400" dirty="0" err="1"/>
              <a:t>iemand</a:t>
            </a:r>
            <a:r>
              <a:rPr lang="en-US" sz="2400" dirty="0"/>
              <a:t>….?</a:t>
            </a:r>
          </a:p>
          <a:p>
            <a:r>
              <a:rPr lang="en-US" sz="2400" dirty="0" err="1"/>
              <a:t>Misschien</a:t>
            </a:r>
            <a:r>
              <a:rPr lang="en-US" sz="2400" dirty="0"/>
              <a:t>…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uzelf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Omdat</a:t>
            </a:r>
            <a:r>
              <a:rPr lang="en-US" sz="2400" dirty="0"/>
              <a:t> </a:t>
            </a:r>
            <a:r>
              <a:rPr lang="en-US" sz="2400" dirty="0" err="1"/>
              <a:t>geldzorgen</a:t>
            </a:r>
            <a:r>
              <a:rPr lang="en-US" sz="2400" dirty="0"/>
              <a:t> op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lossen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/>
              <a:t>Arjan Boven 06 82 84 57 38</a:t>
            </a:r>
          </a:p>
          <a:p>
            <a:r>
              <a:rPr lang="en-US" sz="2400" dirty="0" smtClean="0">
                <a:hlinkClick r:id="rId2"/>
              </a:rPr>
              <a:t>Gebiedsteam@Opsterland.nl</a:t>
            </a:r>
            <a:r>
              <a:rPr lang="en-US" sz="2400" dirty="0" smtClean="0"/>
              <a:t> (mail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doorgestuurd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collega</a:t>
            </a:r>
            <a:r>
              <a:rPr lang="en-US" sz="2400" dirty="0" smtClean="0"/>
              <a:t> Miranda of </a:t>
            </a:r>
            <a:r>
              <a:rPr lang="en-US" sz="2400" dirty="0" err="1" smtClean="0"/>
              <a:t>mij</a:t>
            </a:r>
            <a:r>
              <a:rPr lang="en-US" sz="2400" dirty="0" smtClean="0"/>
              <a:t>)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68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5265"/>
            <a:ext cx="9140825" cy="69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25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200" b="1" dirty="0" smtClean="0">
                <a:solidFill>
                  <a:schemeClr val="bg1"/>
                </a:solidFill>
              </a:rPr>
              <a:t>Waar gaat het sociaal domein </a:t>
            </a:r>
            <a:br>
              <a:rPr lang="nl-NL" altLang="nl-NL" sz="3200" b="1" dirty="0" smtClean="0">
                <a:solidFill>
                  <a:schemeClr val="bg1"/>
                </a:solidFill>
              </a:rPr>
            </a:br>
            <a:r>
              <a:rPr lang="nl-NL" altLang="nl-NL" sz="3200" b="1" dirty="0" smtClean="0">
                <a:solidFill>
                  <a:schemeClr val="bg1"/>
                </a:solidFill>
              </a:rPr>
              <a:t>over?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2975" y="2133600"/>
            <a:ext cx="43910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9A9578D2-41C1-4191-BD4A-3D92FA3BA904}" type="slidenum">
              <a:rPr lang="en-US" altLang="nl-NL" sz="14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en-US" alt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684213" y="2133600"/>
            <a:ext cx="784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1800" dirty="0" smtClean="0"/>
              <a:t> 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607956" y="2512501"/>
            <a:ext cx="813690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Participatiewet</a:t>
            </a:r>
            <a:endParaRPr lang="en-US" b="1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Jeugdzorg</a:t>
            </a:r>
            <a:endParaRPr lang="en-US" b="1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Wmo</a:t>
            </a:r>
            <a:endParaRPr lang="en-US" b="1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Schuldhulpverlening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Onderwijs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Inburgering</a:t>
            </a:r>
            <a:r>
              <a:rPr lang="en-US" sz="2000" dirty="0" smtClean="0"/>
              <a:t> </a:t>
            </a:r>
            <a:r>
              <a:rPr lang="en-US" sz="2000" dirty="0" err="1" smtClean="0"/>
              <a:t>statushouders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Gezondheid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Dorpen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Cultuur</a:t>
            </a: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Sport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5265"/>
            <a:ext cx="9140825" cy="69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25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200" b="1" dirty="0" smtClean="0">
                <a:solidFill>
                  <a:schemeClr val="bg1"/>
                </a:solidFill>
              </a:rPr>
              <a:t>Participatiewet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2975" y="2133600"/>
            <a:ext cx="43910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9A9578D2-41C1-4191-BD4A-3D92FA3BA904}" type="slidenum">
              <a:rPr lang="en-US" altLang="nl-NL" sz="14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en-US" alt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684213" y="2133600"/>
            <a:ext cx="784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1800" dirty="0" smtClean="0"/>
              <a:t> 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501960" y="1996619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Werk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Re-</a:t>
            </a:r>
            <a:r>
              <a:rPr lang="en-US" sz="2000" dirty="0" err="1" smtClean="0"/>
              <a:t>integratie</a:t>
            </a:r>
            <a:r>
              <a:rPr lang="en-US" sz="2000" dirty="0" smtClean="0"/>
              <a:t> om </a:t>
            </a:r>
            <a:r>
              <a:rPr lang="en-US" sz="2000" dirty="0" err="1" smtClean="0"/>
              <a:t>mensen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</a:t>
            </a:r>
            <a:r>
              <a:rPr lang="en-US" sz="2000" dirty="0" err="1" smtClean="0"/>
              <a:t>werk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helpen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Inkomen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Ruim</a:t>
            </a:r>
            <a:r>
              <a:rPr lang="en-US" sz="2000" dirty="0" smtClean="0"/>
              <a:t> 500 </a:t>
            </a:r>
            <a:r>
              <a:rPr lang="en-US" sz="2000" dirty="0" err="1" smtClean="0"/>
              <a:t>mensen</a:t>
            </a:r>
            <a:r>
              <a:rPr lang="en-US" sz="2000" dirty="0" smtClean="0"/>
              <a:t> </a:t>
            </a:r>
            <a:r>
              <a:rPr lang="en-US" sz="2000" dirty="0" err="1" smtClean="0"/>
              <a:t>ontvangen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bijstandsuitkering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nl-NL" sz="2000" dirty="0" smtClean="0"/>
              <a:t>1450 </a:t>
            </a:r>
            <a:r>
              <a:rPr lang="nl-NL" sz="2000" dirty="0"/>
              <a:t>inwoners hebben een energietoeslag </a:t>
            </a:r>
            <a:r>
              <a:rPr lang="nl-NL" sz="2000" dirty="0" smtClean="0"/>
              <a:t>ontvangen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578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5265"/>
            <a:ext cx="9140825" cy="69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25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200" b="1" dirty="0" smtClean="0">
                <a:solidFill>
                  <a:schemeClr val="bg1"/>
                </a:solidFill>
              </a:rPr>
              <a:t>Jeugdzorg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2975" y="2133600"/>
            <a:ext cx="43910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9A9578D2-41C1-4191-BD4A-3D92FA3BA904}" type="slidenum">
              <a:rPr lang="en-US" altLang="nl-NL" sz="14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en-US" alt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684213" y="2133600"/>
            <a:ext cx="784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1800" dirty="0" smtClean="0"/>
              <a:t> 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501960" y="1996619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500 </a:t>
            </a:r>
            <a:r>
              <a:rPr lang="nl-NL" sz="2000" dirty="0"/>
              <a:t>kinderen met 1 of meer </a:t>
            </a:r>
            <a:r>
              <a:rPr lang="nl-NL" sz="2000" dirty="0" smtClean="0"/>
              <a:t>voorzieningen</a:t>
            </a:r>
            <a:br>
              <a:rPr lang="nl-NL" sz="2000" dirty="0" smtClean="0"/>
            </a:br>
            <a:endParaRPr lang="nl-NL" sz="2000" dirty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Variëteit van heel complex en duur tot enkelvoudig en niet </a:t>
            </a:r>
            <a:r>
              <a:rPr lang="nl-NL" sz="2000" dirty="0" smtClean="0"/>
              <a:t>duur</a:t>
            </a:r>
            <a:br>
              <a:rPr lang="nl-NL" sz="2000" dirty="0" smtClean="0"/>
            </a:br>
            <a:endParaRPr lang="nl-NL" sz="2000" dirty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Gemeente</a:t>
            </a:r>
            <a:r>
              <a:rPr lang="en-US" sz="2000" dirty="0" smtClean="0"/>
              <a:t> </a:t>
            </a:r>
            <a:r>
              <a:rPr lang="en-US" sz="2000" dirty="0" err="1" smtClean="0"/>
              <a:t>verwijst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circa 50% van de </a:t>
            </a:r>
            <a:r>
              <a:rPr lang="en-US" sz="2000" dirty="0" err="1" smtClean="0"/>
              <a:t>kosten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5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5265"/>
            <a:ext cx="9140825" cy="69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25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200" b="1" dirty="0" err="1" smtClean="0">
                <a:solidFill>
                  <a:schemeClr val="bg1"/>
                </a:solidFill>
              </a:rPr>
              <a:t>Wmo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2975" y="2133600"/>
            <a:ext cx="43910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9A9578D2-41C1-4191-BD4A-3D92FA3BA904}" type="slidenum">
              <a:rPr lang="en-US" altLang="nl-NL" sz="14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en-US" alt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684213" y="2133600"/>
            <a:ext cx="784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1800" dirty="0" smtClean="0"/>
              <a:t> 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395909" y="2477777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1700	inwoners </a:t>
            </a:r>
            <a:r>
              <a:rPr lang="nl-NL" sz="2000" dirty="0"/>
              <a:t>met 1 of meer voorzieningen</a:t>
            </a: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800 </a:t>
            </a:r>
            <a:r>
              <a:rPr lang="nl-NL" sz="2000" dirty="0" smtClean="0"/>
              <a:t>	inwoners </a:t>
            </a:r>
            <a:r>
              <a:rPr lang="nl-NL" sz="2000" dirty="0"/>
              <a:t>met een voorziening </a:t>
            </a:r>
            <a:r>
              <a:rPr lang="nl-NL" sz="2000" dirty="0" smtClean="0"/>
              <a:t>Huishoudelijke Hulp</a:t>
            </a:r>
            <a:endParaRPr lang="nl-NL" sz="2000" dirty="0"/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250	inwoners </a:t>
            </a:r>
            <a:r>
              <a:rPr lang="nl-NL" sz="2000" dirty="0"/>
              <a:t>met een voorziening begeleiding</a:t>
            </a: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125 </a:t>
            </a:r>
            <a:r>
              <a:rPr lang="nl-NL" sz="2000" dirty="0" smtClean="0"/>
              <a:t>	inwoners </a:t>
            </a:r>
            <a:r>
              <a:rPr lang="nl-NL" sz="2000" dirty="0"/>
              <a:t>met een voorziening dagbesteding</a:t>
            </a: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800 </a:t>
            </a:r>
            <a:r>
              <a:rPr lang="nl-NL" sz="2000" dirty="0" smtClean="0"/>
              <a:t>	inwoners </a:t>
            </a:r>
            <a:r>
              <a:rPr lang="nl-NL" sz="2000" dirty="0"/>
              <a:t>met een voorziening voor vervoer</a:t>
            </a:r>
          </a:p>
        </p:txBody>
      </p:sp>
    </p:spTree>
    <p:extLst>
      <p:ext uri="{BB962C8B-B14F-4D97-AF65-F5344CB8AC3E}">
        <p14:creationId xmlns:p14="http://schemas.microsoft.com/office/powerpoint/2010/main" val="1913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5265"/>
            <a:ext cx="9140825" cy="69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0" tIns="0" rIns="252000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altLang="nl-NL" sz="3200" b="1" dirty="0" smtClean="0">
                <a:solidFill>
                  <a:schemeClr val="bg1"/>
                </a:solidFill>
              </a:rPr>
              <a:t>Preventie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2975" y="2133600"/>
            <a:ext cx="43910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9A9578D2-41C1-4191-BD4A-3D92FA3BA904}" type="slidenum">
              <a:rPr lang="en-US" altLang="nl-NL" sz="14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en-US" alt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684213" y="2133600"/>
            <a:ext cx="784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1800" dirty="0" smtClean="0"/>
              <a:t> 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540061" y="2502932"/>
            <a:ext cx="8136904" cy="169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en-US" sz="2000" dirty="0" smtClean="0"/>
          </a:p>
          <a:p>
            <a:pPr lvl="0" algn="ctr">
              <a:lnSpc>
                <a:spcPct val="150000"/>
              </a:lnSpc>
            </a:pPr>
            <a:r>
              <a:rPr lang="en-US" sz="3200" dirty="0" err="1" smtClean="0"/>
              <a:t>Voorkomen</a:t>
            </a:r>
            <a:r>
              <a:rPr lang="en-US" sz="3200" dirty="0" smtClean="0"/>
              <a:t> is </a:t>
            </a:r>
            <a:r>
              <a:rPr lang="en-US" sz="3200" dirty="0" err="1" smtClean="0"/>
              <a:t>beter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genezen</a:t>
            </a:r>
            <a:r>
              <a:rPr lang="en-US" sz="3200" dirty="0" smtClean="0"/>
              <a:t>!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110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04664" y="908720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</a:rPr>
              <a:t>S</a:t>
            </a:r>
            <a:r>
              <a:rPr lang="en-US" sz="3200" b="1" dirty="0" err="1" smtClean="0">
                <a:solidFill>
                  <a:schemeClr val="bg1"/>
                </a:solidFill>
              </a:rPr>
              <a:t>chulddienstverlening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Voorkomen</a:t>
            </a:r>
            <a:r>
              <a:rPr lang="en-US" b="1" dirty="0" smtClean="0"/>
              <a:t> is </a:t>
            </a:r>
            <a:r>
              <a:rPr lang="en-US" b="1" dirty="0" err="1" smtClean="0"/>
              <a:t>beter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genezen</a:t>
            </a:r>
            <a:r>
              <a:rPr lang="en-US" b="1" dirty="0" smtClean="0"/>
              <a:t>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8631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4464496" cy="58092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Taken Gemeente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335" y="2708920"/>
            <a:ext cx="8229600" cy="4525963"/>
          </a:xfrm>
        </p:spPr>
        <p:txBody>
          <a:bodyPr/>
          <a:lstStyle/>
          <a:p>
            <a:r>
              <a:rPr lang="en-US" sz="2400" dirty="0" err="1"/>
              <a:t>Uitvoeren</a:t>
            </a:r>
            <a:r>
              <a:rPr lang="en-US" sz="2400" dirty="0"/>
              <a:t> </a:t>
            </a:r>
            <a:r>
              <a:rPr lang="en-US" sz="2400" dirty="0" smtClean="0"/>
              <a:t>Wet </a:t>
            </a:r>
            <a:r>
              <a:rPr lang="en-US" sz="2400" dirty="0"/>
              <a:t>op de </a:t>
            </a:r>
            <a:r>
              <a:rPr lang="en-US" sz="2400" dirty="0" err="1" smtClean="0"/>
              <a:t>Gemeentelijke</a:t>
            </a:r>
            <a:r>
              <a:rPr lang="en-US" sz="2400" dirty="0" smtClean="0"/>
              <a:t> </a:t>
            </a:r>
            <a:r>
              <a:rPr lang="en-US" sz="2400" dirty="0"/>
              <a:t>Schuldhulpverlening (W.G.S)</a:t>
            </a:r>
          </a:p>
          <a:p>
            <a:r>
              <a:rPr lang="en-US" sz="2400" dirty="0" err="1"/>
              <a:t>Preventie</a:t>
            </a:r>
            <a:endParaRPr lang="en-US" sz="2400" dirty="0"/>
          </a:p>
          <a:p>
            <a:r>
              <a:rPr lang="en-US" sz="2400" dirty="0"/>
              <a:t>Vroegsignalering</a:t>
            </a:r>
          </a:p>
          <a:p>
            <a:r>
              <a:rPr lang="en-US" sz="2400" dirty="0" err="1"/>
              <a:t>Advies</a:t>
            </a:r>
            <a:endParaRPr lang="en-US" sz="2400" dirty="0"/>
          </a:p>
          <a:p>
            <a:r>
              <a:rPr lang="en-US" sz="2400" dirty="0" err="1"/>
              <a:t>Inzetten</a:t>
            </a:r>
            <a:r>
              <a:rPr lang="en-US" sz="2400" dirty="0"/>
              <a:t> </a:t>
            </a:r>
            <a:r>
              <a:rPr lang="en-US" sz="2400" dirty="0" err="1"/>
              <a:t>schuldhulptraject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problematische</a:t>
            </a:r>
            <a:r>
              <a:rPr lang="en-US" sz="2400" dirty="0"/>
              <a:t> </a:t>
            </a:r>
            <a:r>
              <a:rPr lang="en-US" sz="2400" dirty="0" err="1"/>
              <a:t>schulden</a:t>
            </a:r>
            <a:endParaRPr lang="en-US" sz="2400" dirty="0"/>
          </a:p>
          <a:p>
            <a:r>
              <a:rPr lang="en-US" sz="2400" dirty="0" err="1"/>
              <a:t>Nazorg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4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546848" cy="652934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Cijfers</a:t>
            </a:r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sz="2400" dirty="0" err="1"/>
              <a:t>Ruim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half </a:t>
            </a:r>
            <a:r>
              <a:rPr lang="en-US" sz="2400" dirty="0" err="1"/>
              <a:t>miljoen</a:t>
            </a:r>
            <a:r>
              <a:rPr lang="en-US" sz="2400" dirty="0"/>
              <a:t> </a:t>
            </a:r>
            <a:r>
              <a:rPr lang="en-US" sz="2400" dirty="0" err="1"/>
              <a:t>huishoudens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</a:t>
            </a:r>
            <a:r>
              <a:rPr lang="en-US" sz="2400" dirty="0" err="1"/>
              <a:t>problematische</a:t>
            </a:r>
            <a:r>
              <a:rPr lang="en-US" sz="2400" dirty="0"/>
              <a:t> </a:t>
            </a:r>
            <a:r>
              <a:rPr lang="en-US" sz="2400" dirty="0" err="1"/>
              <a:t>schulden</a:t>
            </a:r>
            <a:r>
              <a:rPr lang="en-US" sz="2400" dirty="0"/>
              <a:t> (</a:t>
            </a:r>
            <a:r>
              <a:rPr lang="en-US" sz="2400" dirty="0" err="1"/>
              <a:t>geregisteerd</a:t>
            </a:r>
            <a:r>
              <a:rPr lang="en-US" sz="2400" dirty="0"/>
              <a:t>)</a:t>
            </a:r>
          </a:p>
          <a:p>
            <a:r>
              <a:rPr lang="en-US" sz="2400" dirty="0"/>
              <a:t>42% van de </a:t>
            </a:r>
            <a:r>
              <a:rPr lang="en-US" sz="2400" dirty="0" err="1"/>
              <a:t>huishoudens</a:t>
            </a:r>
            <a:r>
              <a:rPr lang="en-US" sz="2400" dirty="0"/>
              <a:t> in Nederland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afgelopen</a:t>
            </a:r>
            <a:r>
              <a:rPr lang="en-US" sz="2400" dirty="0"/>
              <a:t> </a:t>
            </a:r>
            <a:r>
              <a:rPr lang="en-US" sz="2400" dirty="0" err="1"/>
              <a:t>jaar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achterstand</a:t>
            </a:r>
            <a:r>
              <a:rPr lang="en-US" sz="2400" dirty="0"/>
              <a:t> </a:t>
            </a:r>
            <a:r>
              <a:rPr lang="en-US" sz="2400" dirty="0" err="1"/>
              <a:t>gehad</a:t>
            </a:r>
            <a:endParaRPr lang="en-US" sz="2400" dirty="0"/>
          </a:p>
          <a:p>
            <a:r>
              <a:rPr lang="en-US" sz="2400" dirty="0"/>
              <a:t>14% van de </a:t>
            </a:r>
            <a:r>
              <a:rPr lang="en-US" sz="2400" dirty="0" err="1"/>
              <a:t>N</a:t>
            </a:r>
            <a:r>
              <a:rPr lang="en-US" sz="2400" dirty="0" err="1" smtClean="0"/>
              <a:t>ederlanders</a:t>
            </a:r>
            <a:r>
              <a:rPr lang="en-US" sz="2400" dirty="0" smtClean="0"/>
              <a:t> </a:t>
            </a:r>
            <a:r>
              <a:rPr lang="en-US" sz="2400" dirty="0" err="1"/>
              <a:t>staat</a:t>
            </a:r>
            <a:r>
              <a:rPr lang="en-US" sz="2400" dirty="0"/>
              <a:t> </a:t>
            </a:r>
            <a:r>
              <a:rPr lang="en-US" sz="2400" dirty="0" err="1"/>
              <a:t>maandelijks</a:t>
            </a:r>
            <a:r>
              <a:rPr lang="en-US" sz="2400" dirty="0"/>
              <a:t> rood</a:t>
            </a:r>
          </a:p>
          <a:p>
            <a:r>
              <a:rPr lang="en-US" sz="2400" dirty="0"/>
              <a:t>6 op de 10 </a:t>
            </a:r>
            <a:r>
              <a:rPr lang="en-US" sz="2400" dirty="0" err="1"/>
              <a:t>huishoudens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financieel</a:t>
            </a:r>
            <a:r>
              <a:rPr lang="en-US" sz="2400" dirty="0"/>
              <a:t> </a:t>
            </a:r>
            <a:r>
              <a:rPr lang="en-US" sz="2400" dirty="0" err="1"/>
              <a:t>kwetsbaar</a:t>
            </a:r>
            <a:r>
              <a:rPr lang="en-US" sz="2400" dirty="0"/>
              <a:t>/</a:t>
            </a:r>
            <a:r>
              <a:rPr lang="en-US" sz="2400" dirty="0" err="1"/>
              <a:t>ongezond</a:t>
            </a:r>
            <a:endParaRPr lang="en-US" sz="2400" dirty="0"/>
          </a:p>
          <a:p>
            <a:r>
              <a:rPr lang="en-US" sz="2400" dirty="0"/>
              <a:t>1 op de 12 </a:t>
            </a:r>
            <a:r>
              <a:rPr lang="en-US" sz="2400" dirty="0" err="1"/>
              <a:t>kinderen</a:t>
            </a:r>
            <a:r>
              <a:rPr lang="en-US" sz="2400" dirty="0"/>
              <a:t> </a:t>
            </a:r>
            <a:r>
              <a:rPr lang="en-US" sz="2400" dirty="0" err="1"/>
              <a:t>groeit</a:t>
            </a:r>
            <a:r>
              <a:rPr lang="en-US" sz="2400" dirty="0"/>
              <a:t> op in </a:t>
            </a:r>
            <a:r>
              <a:rPr lang="en-US" sz="2400" dirty="0" err="1"/>
              <a:t>armoede</a:t>
            </a:r>
            <a:endParaRPr lang="en-US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143928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huisstijl 2008">
  <a:themeElements>
    <a:clrScheme name="presentatie huisstijl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 huisstijl 20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huisstijl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huisstijl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huisstijl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huisstijl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huisstijl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huisstijl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huisstijl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huisstijl 2008</Template>
  <TotalTime>1986</TotalTime>
  <Words>322</Words>
  <Application>Microsoft Office PowerPoint</Application>
  <PresentationFormat>Diavoorstelling (4:3)</PresentationFormat>
  <Paragraphs>104</Paragraphs>
  <Slides>15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MS PGothic</vt:lpstr>
      <vt:lpstr>MS PGothic</vt:lpstr>
      <vt:lpstr>Arial</vt:lpstr>
      <vt:lpstr>presentatie huisstijl 2008</vt:lpstr>
      <vt:lpstr>Sociaal Domein</vt:lpstr>
      <vt:lpstr>Waar gaat het sociaal domein  over?</vt:lpstr>
      <vt:lpstr>Participatiewet</vt:lpstr>
      <vt:lpstr>Jeugdzorg</vt:lpstr>
      <vt:lpstr>Wmo</vt:lpstr>
      <vt:lpstr>Preventie</vt:lpstr>
      <vt:lpstr>Schulddienstverlening</vt:lpstr>
      <vt:lpstr>Taken Gemeente</vt:lpstr>
      <vt:lpstr>Cijfers…</vt:lpstr>
      <vt:lpstr>Preventie… voorkomen is…</vt:lpstr>
      <vt:lpstr>Wat doen geldzorgen met je..</vt:lpstr>
      <vt:lpstr>Vroegsignalering</vt:lpstr>
      <vt:lpstr>Als er toch schulden zijn ontstaan…</vt:lpstr>
      <vt:lpstr>Een echt verhaal…</vt:lpstr>
      <vt:lpstr>Dank! Bel/mail/app.</vt:lpstr>
    </vt:vector>
  </TitlesOfParts>
  <Company>Gemeente Opsterland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Lourens Hengst</dc:creator>
  <cp:lastModifiedBy>Arjan Boven</cp:lastModifiedBy>
  <cp:revision>138</cp:revision>
  <cp:lastPrinted>2017-09-26T11:41:01Z</cp:lastPrinted>
  <dcterms:created xsi:type="dcterms:W3CDTF">2009-02-12T08:50:40Z</dcterms:created>
  <dcterms:modified xsi:type="dcterms:W3CDTF">2023-04-14T13:40:58Z</dcterms:modified>
</cp:coreProperties>
</file>